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58" r:id="rId5"/>
    <p:sldId id="261" r:id="rId6"/>
    <p:sldId id="262" r:id="rId7"/>
    <p:sldId id="263" r:id="rId8"/>
    <p:sldId id="259"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64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C9156F8-C686-442F-8B32-A12CF6E35D84}"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347064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C9156F8-C686-442F-8B32-A12CF6E35D84}"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299393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C9156F8-C686-442F-8B32-A12CF6E35D84}"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256223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C9156F8-C686-442F-8B32-A12CF6E35D84}"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78793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156F8-C686-442F-8B32-A12CF6E35D84}"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301878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C9156F8-C686-442F-8B32-A12CF6E35D84}"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208983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C9156F8-C686-442F-8B32-A12CF6E35D84}"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392471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C9156F8-C686-442F-8B32-A12CF6E35D84}"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376732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156F8-C686-442F-8B32-A12CF6E35D84}"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133060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156F8-C686-442F-8B32-A12CF6E35D84}"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371690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156F8-C686-442F-8B32-A12CF6E35D84}"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CEA2DC8-7B83-4E1D-B0EC-B2FA4A063B7E}" type="slidenum">
              <a:rPr lang="ar-EG" smtClean="0"/>
              <a:t>‹#›</a:t>
            </a:fld>
            <a:endParaRPr lang="ar-EG"/>
          </a:p>
        </p:txBody>
      </p:sp>
    </p:spTree>
    <p:extLst>
      <p:ext uri="{BB962C8B-B14F-4D97-AF65-F5344CB8AC3E}">
        <p14:creationId xmlns:p14="http://schemas.microsoft.com/office/powerpoint/2010/main" val="182678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9156F8-C686-442F-8B32-A12CF6E35D84}"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EA2DC8-7B83-4E1D-B0EC-B2FA4A063B7E}" type="slidenum">
              <a:rPr lang="ar-EG" smtClean="0"/>
              <a:t>‹#›</a:t>
            </a:fld>
            <a:endParaRPr lang="ar-EG"/>
          </a:p>
        </p:txBody>
      </p:sp>
    </p:spTree>
    <p:extLst>
      <p:ext uri="{BB962C8B-B14F-4D97-AF65-F5344CB8AC3E}">
        <p14:creationId xmlns:p14="http://schemas.microsoft.com/office/powerpoint/2010/main" val="1806133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EG" sz="3600" dirty="0" smtClean="0"/>
              <a:t>اسم المقرر: نقد (1) </a:t>
            </a:r>
            <a:br>
              <a:rPr lang="ar-EG" sz="3600" dirty="0" smtClean="0"/>
            </a:br>
            <a:r>
              <a:rPr lang="ar-EG" sz="3600" dirty="0" smtClean="0"/>
              <a:t>كود المقرر: </a:t>
            </a:r>
            <a:r>
              <a:rPr lang="en-US" sz="3600" dirty="0" smtClean="0"/>
              <a:t>ENG 322</a:t>
            </a:r>
            <a:br>
              <a:rPr lang="en-US" sz="3600" dirty="0" smtClean="0"/>
            </a:br>
            <a:r>
              <a:rPr lang="ar-EG" sz="3600" dirty="0" smtClean="0"/>
              <a:t>اسم الفرقة: الفرقة الثالثة اساسي شعبة اللغة الانجليزية </a:t>
            </a:r>
            <a:br>
              <a:rPr lang="ar-EG" sz="3600" dirty="0" smtClean="0"/>
            </a:br>
            <a:r>
              <a:rPr lang="ar-EG" sz="3600" dirty="0" smtClean="0"/>
              <a:t>أستاذ المادة: د/ لمياء حسن عبد العال </a:t>
            </a:r>
            <a:endParaRPr lang="ar-EG" sz="3600"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245370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a:bodyPr>
          <a:lstStyle/>
          <a:p>
            <a:pPr algn="just" rtl="0">
              <a:lnSpc>
                <a:spcPct val="150000"/>
              </a:lnSpc>
            </a:pPr>
            <a:r>
              <a:rPr lang="en-US" dirty="0" smtClean="0"/>
              <a:t>The </a:t>
            </a:r>
            <a:r>
              <a:rPr lang="en-US" dirty="0"/>
              <a:t>final, and perhaps most serious, charge that Sidney confronts is that Plato banished poets from his ideal republic, some claiming that, as a philosopher, Plato was “a natural enemy of poets</a:t>
            </a:r>
            <a:r>
              <a:rPr lang="en-US" dirty="0" smtClean="0"/>
              <a:t>”. </a:t>
            </a:r>
            <a:r>
              <a:rPr lang="en-US" dirty="0"/>
              <a:t>Sidney suggests that Plato opposed the abuse of poetry rather than the art </a:t>
            </a:r>
            <a:r>
              <a:rPr lang="en-US" dirty="0" smtClean="0"/>
              <a:t>itself. </a:t>
            </a:r>
            <a:endParaRPr lang="ar-EG" dirty="0"/>
          </a:p>
        </p:txBody>
      </p:sp>
    </p:spTree>
    <p:extLst>
      <p:ext uri="{BB962C8B-B14F-4D97-AF65-F5344CB8AC3E}">
        <p14:creationId xmlns:p14="http://schemas.microsoft.com/office/powerpoint/2010/main" val="416284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ar-EG" dirty="0"/>
          </a:p>
        </p:txBody>
      </p:sp>
      <p:sp>
        <p:nvSpPr>
          <p:cNvPr id="3" name="Content Placeholder 2"/>
          <p:cNvSpPr>
            <a:spLocks noGrp="1"/>
          </p:cNvSpPr>
          <p:nvPr>
            <p:ph idx="1"/>
          </p:nvPr>
        </p:nvSpPr>
        <p:spPr/>
        <p:txBody>
          <a:bodyPr/>
          <a:lstStyle/>
          <a:p>
            <a:pPr algn="just" rtl="0">
              <a:lnSpc>
                <a:spcPct val="150000"/>
              </a:lnSpc>
            </a:pPr>
            <a:r>
              <a:rPr lang="en-US" dirty="0" smtClean="0"/>
              <a:t>In his </a:t>
            </a:r>
            <a:r>
              <a:rPr lang="en-US" i="1" dirty="0" err="1" smtClean="0"/>
              <a:t>Defence</a:t>
            </a:r>
            <a:r>
              <a:rPr lang="en-US" i="1" dirty="0" smtClean="0"/>
              <a:t> of Poesy</a:t>
            </a:r>
            <a:r>
              <a:rPr lang="en-US" dirty="0" smtClean="0"/>
              <a:t>, Sir Philip Sidney sees poetry more important then philosophy an </a:t>
            </a:r>
            <a:r>
              <a:rPr lang="en-US" dirty="0" err="1" smtClean="0"/>
              <a:t>dhistory</a:t>
            </a:r>
            <a:r>
              <a:rPr lang="en-US" dirty="0" smtClean="0"/>
              <a:t>. Explain</a:t>
            </a:r>
          </a:p>
          <a:p>
            <a:pPr algn="just" rtl="0">
              <a:lnSpc>
                <a:spcPct val="150000"/>
              </a:lnSpc>
            </a:pPr>
            <a:r>
              <a:rPr lang="en-US" dirty="0" smtClean="0"/>
              <a:t>Write about the main charges against poetry that Sidney mentions in his </a:t>
            </a:r>
            <a:r>
              <a:rPr lang="en-US" i="1" dirty="0" err="1" smtClean="0"/>
              <a:t>Defence</a:t>
            </a:r>
            <a:r>
              <a:rPr lang="en-US" i="1" dirty="0" smtClean="0"/>
              <a:t> of Poesy</a:t>
            </a:r>
            <a:r>
              <a:rPr lang="en-US" dirty="0" smtClean="0"/>
              <a:t>. </a:t>
            </a:r>
          </a:p>
        </p:txBody>
      </p:sp>
    </p:spTree>
    <p:extLst>
      <p:ext uri="{BB962C8B-B14F-4D97-AF65-F5344CB8AC3E}">
        <p14:creationId xmlns:p14="http://schemas.microsoft.com/office/powerpoint/2010/main" val="8258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Sir </a:t>
            </a:r>
            <a:r>
              <a:rPr lang="en-US" b="1" dirty="0"/>
              <a:t>Philip Sidney</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20000"/>
          </a:bodyPr>
          <a:lstStyle/>
          <a:p>
            <a:pPr algn="just" rtl="0">
              <a:lnSpc>
                <a:spcPct val="150000"/>
              </a:lnSpc>
            </a:pPr>
            <a:r>
              <a:rPr lang="en-US" dirty="0"/>
              <a:t>It is doubtless true that the Elizabethan critics give a partially larger space to the more technical sides of the subject than their Greek forerunners</a:t>
            </a:r>
            <a:r>
              <a:rPr lang="en-US" dirty="0" smtClean="0"/>
              <a:t>.</a:t>
            </a:r>
          </a:p>
          <a:p>
            <a:pPr algn="just" rtl="0">
              <a:lnSpc>
                <a:spcPct val="150000"/>
              </a:lnSpc>
            </a:pPr>
            <a:r>
              <a:rPr lang="en-US" dirty="0"/>
              <a:t>Sir Philip Sidney became a legend in his time as representative of the fulfillment of the human ideal. To understand the poet and the critics in Sidney, we should view him in his own age, when the medieval world was being so swiftly transformed.</a:t>
            </a:r>
            <a:endParaRPr lang="ar-EG" dirty="0"/>
          </a:p>
        </p:txBody>
      </p:sp>
    </p:spTree>
    <p:extLst>
      <p:ext uri="{BB962C8B-B14F-4D97-AF65-F5344CB8AC3E}">
        <p14:creationId xmlns:p14="http://schemas.microsoft.com/office/powerpoint/2010/main" val="213392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pPr algn="just" rtl="0">
              <a:lnSpc>
                <a:spcPct val="150000"/>
              </a:lnSpc>
            </a:pPr>
            <a:r>
              <a:rPr lang="en-US" dirty="0"/>
              <a:t>Sidney was not only a great poet but a brilliant theorist. He considers poetry as the oldest of all branches of learning and establishes its superiority</a:t>
            </a:r>
            <a:r>
              <a:rPr lang="en-US" dirty="0" smtClean="0"/>
              <a:t>.</a:t>
            </a:r>
          </a:p>
          <a:p>
            <a:pPr algn="just" rtl="0">
              <a:lnSpc>
                <a:spcPct val="150000"/>
              </a:lnSpc>
            </a:pPr>
            <a:r>
              <a:rPr lang="en-US" dirty="0"/>
              <a:t>Poetry, according to Sidney, is superior to philosophy by its charm, to history by its universality, to science by its moral end, to law by its encouragement of human rather than civic goodness</a:t>
            </a:r>
            <a:r>
              <a:rPr lang="en-US" dirty="0" smtClean="0"/>
              <a:t>. </a:t>
            </a:r>
            <a:endParaRPr lang="ar-EG" dirty="0"/>
          </a:p>
        </p:txBody>
      </p:sp>
    </p:spTree>
    <p:extLst>
      <p:ext uri="{BB962C8B-B14F-4D97-AF65-F5344CB8AC3E}">
        <p14:creationId xmlns:p14="http://schemas.microsoft.com/office/powerpoint/2010/main" val="94979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pPr algn="just" rtl="0">
              <a:lnSpc>
                <a:spcPct val="150000"/>
              </a:lnSpc>
            </a:pPr>
            <a:r>
              <a:rPr lang="en-US" dirty="0"/>
              <a:t>Sidney </a:t>
            </a:r>
            <a:r>
              <a:rPr lang="en-US" dirty="0" smtClean="0"/>
              <a:t>argues that </a:t>
            </a:r>
            <a:r>
              <a:rPr lang="en-US" dirty="0"/>
              <a:t>the aim of poetry is “to teach and delight.” The delightfulness of the poet’s fiction and the vividness of his “speaking picture” are the source of his ability to move hearers or readers to virtue. </a:t>
            </a:r>
            <a:endParaRPr lang="en-US" dirty="0" smtClean="0"/>
          </a:p>
          <a:p>
            <a:pPr algn="just" rtl="0">
              <a:lnSpc>
                <a:spcPct val="150000"/>
              </a:lnSpc>
            </a:pPr>
            <a:r>
              <a:rPr lang="en-US" dirty="0"/>
              <a:t>To Aristotle, poetry was an art of imitation. To Sidney, it is an art of imitation for a specific purpose: it imitates ‘to teach and delight. </a:t>
            </a:r>
            <a:endParaRPr lang="ar-EG" dirty="0"/>
          </a:p>
        </p:txBody>
      </p:sp>
    </p:spTree>
    <p:extLst>
      <p:ext uri="{BB962C8B-B14F-4D97-AF65-F5344CB8AC3E}">
        <p14:creationId xmlns:p14="http://schemas.microsoft.com/office/powerpoint/2010/main" val="306307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pPr algn="just" rtl="0">
              <a:lnSpc>
                <a:spcPct val="150000"/>
              </a:lnSpc>
            </a:pPr>
            <a:r>
              <a:rPr lang="en-US" dirty="0"/>
              <a:t>Sidney’s </a:t>
            </a:r>
            <a:r>
              <a:rPr lang="en-US" i="1" dirty="0" err="1"/>
              <a:t>Apologie</a:t>
            </a:r>
            <a:r>
              <a:rPr lang="en-US" i="1" dirty="0"/>
              <a:t> for </a:t>
            </a:r>
            <a:r>
              <a:rPr lang="en-US" i="1" dirty="0" err="1"/>
              <a:t>Poetrie</a:t>
            </a:r>
            <a:r>
              <a:rPr lang="en-US" dirty="0"/>
              <a:t> or </a:t>
            </a:r>
            <a:r>
              <a:rPr lang="en-US" i="1" dirty="0" err="1"/>
              <a:t>Defence</a:t>
            </a:r>
            <a:r>
              <a:rPr lang="en-US" i="1" dirty="0"/>
              <a:t> of Poesy </a:t>
            </a:r>
            <a:r>
              <a:rPr lang="en-US" dirty="0" smtClean="0"/>
              <a:t>is </a:t>
            </a:r>
            <a:r>
              <a:rPr lang="en-US" dirty="0"/>
              <a:t>in many ways a seminal text of literary criticism. It is not only a defense but also one of the most acclaimed treatises on poetics of its time</a:t>
            </a:r>
            <a:r>
              <a:rPr lang="en-US" dirty="0" smtClean="0"/>
              <a:t>.</a:t>
            </a:r>
          </a:p>
          <a:p>
            <a:pPr algn="just" rtl="0">
              <a:lnSpc>
                <a:spcPct val="150000"/>
              </a:lnSpc>
            </a:pPr>
            <a:r>
              <a:rPr lang="en-US" dirty="0"/>
              <a:t>The</a:t>
            </a:r>
            <a:r>
              <a:rPr lang="en-US" i="1" dirty="0"/>
              <a:t> </a:t>
            </a:r>
            <a:r>
              <a:rPr lang="en-US" i="1" dirty="0" err="1"/>
              <a:t>Defence</a:t>
            </a:r>
            <a:r>
              <a:rPr lang="en-US" i="1" dirty="0"/>
              <a:t> of Poesy</a:t>
            </a:r>
            <a:r>
              <a:rPr lang="en-US" dirty="0"/>
              <a:t>, Sidney responds to the Puritan philosophy quite violent during the </a:t>
            </a:r>
            <a:r>
              <a:rPr lang="en-US" dirty="0" smtClean="0"/>
              <a:t>Renaissance. It </a:t>
            </a:r>
            <a:r>
              <a:rPr lang="en-US" dirty="0"/>
              <a:t>attacks poetry’s enemies with satirical caricature and impassioned rhetorical questions</a:t>
            </a:r>
            <a:endParaRPr lang="ar-EG" dirty="0"/>
          </a:p>
        </p:txBody>
      </p:sp>
    </p:spTree>
    <p:extLst>
      <p:ext uri="{BB962C8B-B14F-4D97-AF65-F5344CB8AC3E}">
        <p14:creationId xmlns:p14="http://schemas.microsoft.com/office/powerpoint/2010/main" val="377386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a:bodyPr>
          <a:lstStyle/>
          <a:p>
            <a:pPr algn="just" rtl="0">
              <a:lnSpc>
                <a:spcPct val="150000"/>
              </a:lnSpc>
            </a:pPr>
            <a:r>
              <a:rPr lang="en-US" dirty="0"/>
              <a:t>Sidney’s basic argument is that poetry simulates “notable images of virtues, vices, or what else” and thus provides “delightful </a:t>
            </a:r>
            <a:r>
              <a:rPr lang="en-US" dirty="0" smtClean="0"/>
              <a:t>teaching.”</a:t>
            </a:r>
          </a:p>
          <a:p>
            <a:pPr algn="just" rtl="0">
              <a:lnSpc>
                <a:spcPct val="150000"/>
              </a:lnSpc>
            </a:pPr>
            <a:r>
              <a:rPr lang="en-US" dirty="0"/>
              <a:t>The poet's purpose was to create a world that was perfect, to present images of things not as they are, but as they should be.</a:t>
            </a:r>
            <a:endParaRPr lang="en-US" dirty="0" smtClean="0"/>
          </a:p>
          <a:p>
            <a:pPr algn="just" rtl="0">
              <a:lnSpc>
                <a:spcPct val="150000"/>
              </a:lnSpc>
            </a:pPr>
            <a:endParaRPr lang="en-US" dirty="0"/>
          </a:p>
          <a:p>
            <a:pPr algn="just" rtl="0">
              <a:lnSpc>
                <a:spcPct val="150000"/>
              </a:lnSpc>
            </a:pPr>
            <a:endParaRPr lang="ar-EG" dirty="0"/>
          </a:p>
        </p:txBody>
      </p:sp>
    </p:spTree>
    <p:extLst>
      <p:ext uri="{BB962C8B-B14F-4D97-AF65-F5344CB8AC3E}">
        <p14:creationId xmlns:p14="http://schemas.microsoft.com/office/powerpoint/2010/main" val="1056536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pPr algn="just" rtl="0">
              <a:lnSpc>
                <a:spcPct val="170000"/>
              </a:lnSpc>
            </a:pPr>
            <a:r>
              <a:rPr lang="en-US" dirty="0" smtClean="0"/>
              <a:t>Sir Philip Sidney, in his </a:t>
            </a:r>
            <a:r>
              <a:rPr lang="en-US" i="1" dirty="0" err="1" smtClean="0"/>
              <a:t>Defence</a:t>
            </a:r>
            <a:r>
              <a:rPr lang="en-US" i="1" dirty="0" smtClean="0"/>
              <a:t> of Poesy</a:t>
            </a:r>
            <a:r>
              <a:rPr lang="en-US" dirty="0" smtClean="0"/>
              <a:t>, understood its nature and importance, and distinguishes poetry sharply from philosophy and history. Philosophy, wrote Sidney, is strong in principle but weak in illustrative examples; history is strong in the concrete examples of human behavior, but contains in itself no principles for judging men. But poetry, at its best, is strong both in principles and in examples, and it has the further great advantage of being cast in a permanent and unforgettable form.</a:t>
            </a:r>
            <a:endParaRPr lang="ar-EG" dirty="0"/>
          </a:p>
        </p:txBody>
      </p:sp>
    </p:spTree>
    <p:extLst>
      <p:ext uri="{BB962C8B-B14F-4D97-AF65-F5344CB8AC3E}">
        <p14:creationId xmlns:p14="http://schemas.microsoft.com/office/powerpoint/2010/main" val="414361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pPr algn="just" rtl="0">
              <a:lnSpc>
                <a:spcPct val="150000"/>
              </a:lnSpc>
            </a:pPr>
            <a:r>
              <a:rPr lang="en-US" dirty="0"/>
              <a:t>Sidney now addresses the specific charges brought against poetry</a:t>
            </a:r>
            <a:r>
              <a:rPr lang="en-US" dirty="0" smtClean="0"/>
              <a:t>.</a:t>
            </a:r>
          </a:p>
          <a:p>
            <a:pPr algn="just" rtl="0">
              <a:lnSpc>
                <a:spcPct val="150000"/>
              </a:lnSpc>
            </a:pPr>
            <a:r>
              <a:rPr lang="en-US" dirty="0"/>
              <a:t>The first is that there are other kinds of knowledge more fruitful than poetry</a:t>
            </a:r>
            <a:r>
              <a:rPr lang="en-US" dirty="0" smtClean="0"/>
              <a:t>. Sidney argues that  poetry engenders </a:t>
            </a:r>
            <a:r>
              <a:rPr lang="en-US" dirty="0"/>
              <a:t>delight because of its meticulous ordering of words, and therefore it is memorable. </a:t>
            </a:r>
            <a:endParaRPr lang="ar-EG" dirty="0"/>
          </a:p>
        </p:txBody>
      </p:sp>
    </p:spTree>
    <p:extLst>
      <p:ext uri="{BB962C8B-B14F-4D97-AF65-F5344CB8AC3E}">
        <p14:creationId xmlns:p14="http://schemas.microsoft.com/office/powerpoint/2010/main" val="368492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rtl="0">
              <a:lnSpc>
                <a:spcPct val="150000"/>
              </a:lnSpc>
            </a:pPr>
            <a:r>
              <a:rPr lang="en-US" dirty="0"/>
              <a:t>The next objection to poetry is that it “</a:t>
            </a:r>
            <a:r>
              <a:rPr lang="en-US" dirty="0" err="1"/>
              <a:t>abuseth</a:t>
            </a:r>
            <a:r>
              <a:rPr lang="en-US" dirty="0"/>
              <a:t> men’s wit, training it to wanton sinfulness, and lustful love”. The fault here, says Sidney, is with particular poets who have abused their art, not with the art itself.</a:t>
            </a:r>
            <a:endParaRPr lang="ar-EG" dirty="0"/>
          </a:p>
        </p:txBody>
      </p:sp>
    </p:spTree>
    <p:extLst>
      <p:ext uri="{BB962C8B-B14F-4D97-AF65-F5344CB8AC3E}">
        <p14:creationId xmlns:p14="http://schemas.microsoft.com/office/powerpoint/2010/main" val="76920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619</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اسم المقرر: نقد (1)  كود المقرر: ENG 322 اسم الفرقة: الفرقة الثالثة اساسي شعبة اللغة الانجليزية  أستاذ المادة: د/ لمياء حسن عبد العال </vt:lpstr>
      <vt:lpstr> Sir Philip Sidney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المقرر: نقد (1)  كود المقرر: ENG 322 اسم الفرقة: الفرقة الثالثة اساسي شعبة اللغة الانجليزية  أستاذ المادة: د/ لمياء حسن عبد العال</dc:title>
  <dc:creator>Dell5537</dc:creator>
  <cp:lastModifiedBy>Dell5537</cp:lastModifiedBy>
  <cp:revision>5</cp:revision>
  <dcterms:created xsi:type="dcterms:W3CDTF">2020-03-17T17:20:16Z</dcterms:created>
  <dcterms:modified xsi:type="dcterms:W3CDTF">2020-03-17T18:40:36Z</dcterms:modified>
</cp:coreProperties>
</file>